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Helvetica Neue Light" panose="020B0600000101010101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wW+ZUxiF8olG2seQrvCtjwRjM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3aa79ac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g23aa79ac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ad481fb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3ad481fbc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ad481fbc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3ad481fbc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aec7eb2a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aec7eb2a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d7919e1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3cd7919e1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d7919e1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3cd7919e1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ad481f9c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3ad481f9c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d481fbc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3ad481fbc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aec7eb2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3aec7eb2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ad481fbc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3ad481fbc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ad481fbc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3ad481fbc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3aa79ac21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23aa79ac21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d7919e1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3cd7919e1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ad481f9c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3ad481f9c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ad481fbc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3ad481fbc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cd7919e1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23cd7919e1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aec7eb2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3aec7eb2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aec7eb2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23aec7eb2a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cd7919e1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3cd7919e1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cd7919e1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23cd7919e1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cd7919e1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3cd7919e1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aec7eb2a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3aec7eb2a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d7919e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23cd7919e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ec7eb2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23aec7eb2a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d0392728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3d0392728a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cd7919e1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3cd7919e1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cd7919e1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3cd7919e1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cd7919e1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3cd7919e1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cd7919e1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23cd7919e1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cd7919e1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23cd7919e1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cd7919e1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3cd7919e1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aec7eb2a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3aec7eb2a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cd7919e1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23cd7919e1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cd7919e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23cd7919e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cd7919e1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23cd7919e1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cd7919e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3cd7919e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cd7919e1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3cd7919e1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cd7919e1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3cd7919e1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ad481fb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3ad481fb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d0392728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3d0392728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QCOQ4cNQ-2aq8lDSVCQgwHyokwDg8gm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a79ac21b_0_0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d481fbc6_0_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g23ad481fbc6_0_10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30" name="Google Shape;130;g23ad481fbc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11" y="572700"/>
            <a:ext cx="4826589" cy="42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d481fbc6_0_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g23ad481fbc6_0_29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/>
          </a:p>
        </p:txBody>
      </p:sp>
      <p:pic>
        <p:nvPicPr>
          <p:cNvPr id="137" name="Google Shape;137;g23ad481fbc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aec7eb2a9_0_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23aec7eb2a9_0_12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44" name="Google Shape;144;g23aec7eb2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3" y="725100"/>
            <a:ext cx="8519487" cy="396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aec7eb2a9_0_12"/>
          <p:cNvSpPr/>
          <p:nvPr/>
        </p:nvSpPr>
        <p:spPr>
          <a:xfrm>
            <a:off x="316875" y="751450"/>
            <a:ext cx="8283900" cy="42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나는 </a:t>
            </a:r>
            <a:r>
              <a:rPr lang="ko" sz="2000" b="1">
                <a:solidFill>
                  <a:srgbClr val="FF004F"/>
                </a:solidFill>
              </a:rPr>
              <a:t>은행</a:t>
            </a:r>
            <a:r>
              <a:rPr lang="ko" sz="2000" b="1"/>
              <a:t>에 도착 했어 … 거리를 건너서? 강을 건너서?</a:t>
            </a:r>
            <a:endParaRPr sz="2000" b="1"/>
          </a:p>
        </p:txBody>
      </p:sp>
      <p:sp>
        <p:nvSpPr>
          <p:cNvPr id="146" name="Google Shape;146;g23aec7eb2a9_0_12"/>
          <p:cNvSpPr/>
          <p:nvPr/>
        </p:nvSpPr>
        <p:spPr>
          <a:xfrm>
            <a:off x="430050" y="1238825"/>
            <a:ext cx="8283900" cy="42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이 문장에서 </a:t>
            </a:r>
            <a:r>
              <a:rPr lang="ko" sz="2000">
                <a:solidFill>
                  <a:srgbClr val="FF004F"/>
                </a:solidFill>
              </a:rPr>
              <a:t>은행</a:t>
            </a:r>
            <a:r>
              <a:rPr lang="ko" sz="2000"/>
              <a:t>이 의미하는게 뭐까요?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d7919e14_0_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2" name="Google Shape;152;g23cd7919e1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88" y="572700"/>
            <a:ext cx="6651024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3cd7919e14_0_37"/>
          <p:cNvSpPr/>
          <p:nvPr/>
        </p:nvSpPr>
        <p:spPr>
          <a:xfrm>
            <a:off x="1702050" y="4119325"/>
            <a:ext cx="1385100" cy="79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3cd7919e14_0_37"/>
          <p:cNvSpPr txBox="1"/>
          <p:nvPr/>
        </p:nvSpPr>
        <p:spPr>
          <a:xfrm>
            <a:off x="253425" y="4209925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Embedded words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5" name="Google Shape;155;g23cd7919e14_0_3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cd7919e14_0_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g23cd7919e1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38" y="572700"/>
            <a:ext cx="701593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3cd7919e14_0_48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ad481f9c2_0_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g23ad481f9c2_0_6"/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  <p:pic>
        <p:nvPicPr>
          <p:cNvPr id="169" name="Google Shape;169;g23ad481f9c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00" y="1017725"/>
            <a:ext cx="5839200" cy="36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3ad481f9c2_0_6"/>
          <p:cNvSpPr txBox="1"/>
          <p:nvPr/>
        </p:nvSpPr>
        <p:spPr>
          <a:xfrm>
            <a:off x="2408250" y="617525"/>
            <a:ext cx="43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NN을 이용해서 뭐가 중요한 단어인지 계산할 수 있을까?</a:t>
            </a:r>
            <a:endParaRPr b="1"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3ad481fbc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963" y="572700"/>
            <a:ext cx="7326085" cy="44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3ad481fbc6_0_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g23ad481fbc6_0_42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" name="Google Shape;178;g23ad481fbc6_0_42"/>
          <p:cNvSpPr/>
          <p:nvPr/>
        </p:nvSpPr>
        <p:spPr>
          <a:xfrm>
            <a:off x="908975" y="898625"/>
            <a:ext cx="4291500" cy="3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vector는 3가지 역할을 합니다.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aec7eb2a9_0_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g23aec7eb2a9_0_4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sp>
        <p:nvSpPr>
          <p:cNvPr id="185" name="Google Shape;185;g23aec7eb2a9_0_4"/>
          <p:cNvSpPr txBox="1"/>
          <p:nvPr/>
        </p:nvSpPr>
        <p:spPr>
          <a:xfrm>
            <a:off x="1620575" y="796700"/>
            <a:ext cx="59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23aec7eb2a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63" y="643150"/>
            <a:ext cx="6737274" cy="40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ad481fbc6_0_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g23ad481fbc6_0_36"/>
          <p:cNvSpPr txBox="1"/>
          <p:nvPr/>
        </p:nvSpPr>
        <p:spPr>
          <a:xfrm>
            <a:off x="688075" y="968725"/>
            <a:ext cx="78765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A86E8"/>
                </a:solidFill>
              </a:rPr>
              <a:t>query</a:t>
            </a:r>
            <a:endParaRPr sz="2000" b="1">
              <a:solidFill>
                <a:srgbClr val="4A86E8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내가 찾고 정보를 요청하는 것 ( 유튜브 검색어 )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9900"/>
                </a:solidFill>
              </a:rPr>
              <a:t>key</a:t>
            </a:r>
            <a:endParaRPr sz="2000" b="1">
              <a:solidFill>
                <a:srgbClr val="FF9900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그 정보가 있는지 찾아보는 과정 ( 유튜브 영상의 제목 )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4F"/>
                </a:solidFill>
              </a:rPr>
              <a:t>value</a:t>
            </a:r>
            <a:endParaRPr sz="2000" b="1">
              <a:solidFill>
                <a:srgbClr val="FF004F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제공된 정보가 얼마나 가치 있는지 ( 유튜브 컨텐츠의 정확도 )</a:t>
            </a:r>
            <a:endParaRPr b="1"/>
          </a:p>
        </p:txBody>
      </p:sp>
      <p:sp>
        <p:nvSpPr>
          <p:cNvPr id="193" name="Google Shape;193;g23ad481fbc6_0_3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d481fbc6_0_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g23ad481fbc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125"/>
            <a:ext cx="8839201" cy="2695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3ad481fbc6_0_50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3aa79ac21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891" y="0"/>
            <a:ext cx="3650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3aa79ac21b_0_9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g23aa79ac21b_0_98"/>
          <p:cNvSpPr txBox="1"/>
          <p:nvPr/>
        </p:nvSpPr>
        <p:spPr>
          <a:xfrm>
            <a:off x="0" y="7514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트랜스포머 모델입니다.</a:t>
            </a:r>
            <a:endParaRPr sz="1800" b="1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d7919e14_0_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g23cd7919e14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5" y="572700"/>
            <a:ext cx="3766787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3cd7919e14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37" y="1742525"/>
            <a:ext cx="4929039" cy="1926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3cd7919e14_0_5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09" name="Google Shape;209;g23cd7919e14_0_59"/>
          <p:cNvSpPr/>
          <p:nvPr/>
        </p:nvSpPr>
        <p:spPr>
          <a:xfrm>
            <a:off x="1702050" y="569725"/>
            <a:ext cx="1068600" cy="426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3cd7919e14_0_59"/>
          <p:cNvSpPr txBox="1"/>
          <p:nvPr/>
        </p:nvSpPr>
        <p:spPr>
          <a:xfrm>
            <a:off x="2770650" y="4624163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일종의 Dense layer와 같은 가중치를 이용해 Q K V를 계산합니다.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d481f9c2_0_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g23ad481f9c2_0_63"/>
          <p:cNvPicPr preferRelativeResize="0"/>
          <p:nvPr/>
        </p:nvPicPr>
        <p:blipFill rotWithShape="1">
          <a:blip r:embed="rId3">
            <a:alphaModFix/>
          </a:blip>
          <a:srcRect r="50367"/>
          <a:stretch/>
        </p:blipFill>
        <p:spPr>
          <a:xfrm rot="5400000">
            <a:off x="1488125" y="2025881"/>
            <a:ext cx="2533150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3ad481f9c2_0_63"/>
          <p:cNvPicPr preferRelativeResize="0"/>
          <p:nvPr/>
        </p:nvPicPr>
        <p:blipFill rotWithShape="1">
          <a:blip r:embed="rId3">
            <a:alphaModFix/>
          </a:blip>
          <a:srcRect l="51052"/>
          <a:stretch/>
        </p:blipFill>
        <p:spPr>
          <a:xfrm rot="5400000">
            <a:off x="5188887" y="2025888"/>
            <a:ext cx="2498075" cy="2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ad481f9c2_0_63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 u="sng">
                <a:latin typeface="Verdana"/>
                <a:ea typeface="Verdana"/>
                <a:cs typeface="Verdana"/>
                <a:sym typeface="Verdana"/>
              </a:rPr>
              <a:t>같은 문장이라도 각 Head Attention 내부에선 다르게 동작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23ad481f9c2_0_63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ad481fbc6_0_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g23ad481fbc6_0_58"/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  <p:pic>
        <p:nvPicPr>
          <p:cNvPr id="226" name="Google Shape;226;g23ad481fbc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388" y="824675"/>
            <a:ext cx="6007225" cy="3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cd7919e14_0_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2" name="Google Shape;232;g23cd7919e14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25" y="779425"/>
            <a:ext cx="6704357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3cd7919e14_0_67"/>
          <p:cNvSpPr txBox="1"/>
          <p:nvPr/>
        </p:nvSpPr>
        <p:spPr>
          <a:xfrm>
            <a:off x="5260075" y="1041150"/>
            <a:ext cx="349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여러개의 Attention Head를 가지고 있다.</a:t>
            </a:r>
            <a:endParaRPr b="1" u="sng"/>
          </a:p>
        </p:txBody>
      </p:sp>
      <p:sp>
        <p:nvSpPr>
          <p:cNvPr id="234" name="Google Shape;234;g23cd7919e14_0_6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aec7eb2a9_0_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0" name="Google Shape;240;g23aec7eb2a9_0_21" title="multi_hea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400" y="725100"/>
            <a:ext cx="4088865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3aec7eb2a9_0_21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aec7eb2a9_0_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g23aec7eb2a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725100"/>
            <a:ext cx="5640532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3aec7eb2a9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75" y="3612325"/>
            <a:ext cx="5261274" cy="9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3aec7eb2a9_0_28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0" name="Google Shape;250;g23aec7eb2a9_0_28"/>
          <p:cNvSpPr txBox="1"/>
          <p:nvPr/>
        </p:nvSpPr>
        <p:spPr>
          <a:xfrm>
            <a:off x="429113" y="885088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각 Head Attention에서 나온 값을 연결해 사용합니다.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cd7919e14_0_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g23cd7919e14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63" y="761325"/>
            <a:ext cx="8348865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3cd7919e14_0_75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58" name="Google Shape;258;g23cd7919e14_0_75"/>
          <p:cNvSpPr txBox="1"/>
          <p:nvPr/>
        </p:nvSpPr>
        <p:spPr>
          <a:xfrm>
            <a:off x="1901238" y="4384188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하나의 토큰이 8개의 Attention Head로 변환되는 과정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cd7919e14_0_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g23cd7919e1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8" y="725100"/>
            <a:ext cx="7160430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3cd7919e14_0_8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66" name="Google Shape;266;g23cd7919e14_0_83"/>
          <p:cNvSpPr txBox="1"/>
          <p:nvPr/>
        </p:nvSpPr>
        <p:spPr>
          <a:xfrm>
            <a:off x="1901238" y="3370213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이후 하나로 합쳐집니다.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d7919e14_0_9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2" name="Google Shape;272;g23cd7919e1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75" y="627027"/>
            <a:ext cx="7595851" cy="425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3cd7919e14_0_90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74" name="Google Shape;274;g23cd7919e14_0_90"/>
          <p:cNvSpPr txBox="1"/>
          <p:nvPr/>
        </p:nvSpPr>
        <p:spPr>
          <a:xfrm>
            <a:off x="3000002" y="4743300"/>
            <a:ext cx="60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이렇게 되면 하나의 토큰이라도 여러 개의 특성을 가지도록 계산 가능합니다.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aec7eb2a9_0_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g23aec7eb2a9_0_68"/>
          <p:cNvSpPr txBox="1"/>
          <p:nvPr/>
        </p:nvSpPr>
        <p:spPr>
          <a:xfrm>
            <a:off x="0" y="4838700"/>
            <a:ext cx="375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https://lilianweng.github.io/posts/2023-01-27-the-transformer-family-v2/</a:t>
            </a:r>
            <a:endParaRPr sz="800"/>
          </a:p>
        </p:txBody>
      </p:sp>
      <p:pic>
        <p:nvPicPr>
          <p:cNvPr id="281" name="Google Shape;281;g23aec7eb2a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58" y="572700"/>
            <a:ext cx="7408969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cd7919e14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g23cd7919e1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813"/>
            <a:ext cx="8839199" cy="230587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3cd7919e14_0_0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73" name="Google Shape;73;g23cd7919e14_0_0"/>
          <p:cNvSpPr txBox="1"/>
          <p:nvPr/>
        </p:nvSpPr>
        <p:spPr>
          <a:xfrm>
            <a:off x="2394600" y="764913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이런 역할을 하죠</a:t>
            </a:r>
            <a:endParaRPr sz="1800" b="1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aec7eb2a9_0_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Google Shape;287;g23aec7eb2a9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3" y="572700"/>
            <a:ext cx="8015386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3aec7eb2a9_0_42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d0392728a_2_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g23d0392728a_2_1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295" name="Google Shape;295;g23d0392728a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150" y="54325"/>
            <a:ext cx="2681026" cy="50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3d0392728a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088751" cy="1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3d0392728a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80" y="2848250"/>
            <a:ext cx="3034571" cy="19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d0392728a_2_16"/>
          <p:cNvSpPr txBox="1"/>
          <p:nvPr/>
        </p:nvSpPr>
        <p:spPr>
          <a:xfrm>
            <a:off x="5459225" y="172500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4-layer transformer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299" name="Google Shape;299;g23d0392728a_2_16"/>
          <p:cNvSpPr txBox="1"/>
          <p:nvPr/>
        </p:nvSpPr>
        <p:spPr>
          <a:xfrm>
            <a:off x="3330737" y="1520225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1-layer transformer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300" name="Google Shape;300;g23d0392728a_2_16"/>
          <p:cNvSpPr txBox="1"/>
          <p:nvPr/>
        </p:nvSpPr>
        <p:spPr>
          <a:xfrm>
            <a:off x="3330724" y="3643375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RNN + Attention model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cd7919e14_0_1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6" name="Google Shape;306;g23cd7919e14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00" y="572700"/>
            <a:ext cx="77652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3cd7919e14_0_15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cd7919e14_0_1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3" name="Google Shape;313;g23cd7919e14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00" y="572700"/>
            <a:ext cx="77652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3cd7919e14_0_15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cd7919e14_0_1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0" name="Google Shape;320;g23cd7919e14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38" y="634575"/>
            <a:ext cx="6608117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3cd7919e14_0_14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cd7919e14_0_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7" name="Google Shape;327;g23cd7919e14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50" y="707000"/>
            <a:ext cx="588231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3cd7919e14_0_119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cd7919e14_0_1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4" name="Google Shape;334;g23cd7919e14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75" y="572700"/>
            <a:ext cx="4682050" cy="43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3cd7919e14_0_134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cd7919e14_0_1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1" name="Google Shape;341;g23cd7919e14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572700"/>
            <a:ext cx="7507948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3cd7919e14_0_141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3aec7eb2a9_0_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8" name="Google Shape;348;g23aec7eb2a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501" y="1032100"/>
            <a:ext cx="4572025" cy="35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3aec7eb2a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50" y="1539075"/>
            <a:ext cx="3950600" cy="1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3aec7eb2a9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00" y="2841875"/>
            <a:ext cx="4063702" cy="19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3aec7eb2a9_0_56"/>
          <p:cNvSpPr txBox="1"/>
          <p:nvPr/>
        </p:nvSpPr>
        <p:spPr>
          <a:xfrm>
            <a:off x="1312725" y="1032100"/>
            <a:ext cx="46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단어의 순서를 설명하기 위해서 PE를 사용합니다.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352" name="Google Shape;352;g23aec7eb2a9_0_5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cd7919e14_0_10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8" name="Google Shape;358;g23cd7919e14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75" y="779425"/>
            <a:ext cx="7735825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3cd7919e14_0_105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cd7919e14_0_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g23cd7919e1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0" y="572700"/>
            <a:ext cx="68040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3cd7919e14_0_6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1" name="Google Shape;81;g23cd7919e14_0_6"/>
          <p:cNvSpPr txBox="1"/>
          <p:nvPr/>
        </p:nvSpPr>
        <p:spPr>
          <a:xfrm>
            <a:off x="0" y="7514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더 자세히보면 이렇게 되어 있습니다.</a:t>
            </a:r>
            <a:endParaRPr sz="1800" b="1" u="sng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cd7919e14_0_1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5" name="Google Shape;365;g23cd7919e14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088"/>
            <a:ext cx="8839198" cy="24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3cd7919e14_0_11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d7919e14_0_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g23cd7919e1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38" y="572700"/>
            <a:ext cx="655231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3cd7919e14_0_12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9" name="Google Shape;89;g23cd7919e14_0_12"/>
          <p:cNvSpPr txBox="1"/>
          <p:nvPr/>
        </p:nvSpPr>
        <p:spPr>
          <a:xfrm>
            <a:off x="0" y="57270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더 자세히보면 이렇게 되어 있습니다.</a:t>
            </a:r>
            <a:endParaRPr sz="1800"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cd7919e14_0_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g23cd7919e1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38" y="572700"/>
            <a:ext cx="655231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3cd7919e14_0_2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97" name="Google Shape;97;g23cd7919e14_0_23"/>
          <p:cNvSpPr txBox="1"/>
          <p:nvPr/>
        </p:nvSpPr>
        <p:spPr>
          <a:xfrm>
            <a:off x="0" y="57270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더 자세히보면 이렇게 되어 있습니다.</a:t>
            </a:r>
            <a:endParaRPr sz="1800"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cd7919e14_0_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g23cd7919e14_0_2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104" name="Google Shape;104;g23cd7919e1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50" y="1512750"/>
            <a:ext cx="83724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3cd7919e14_0_29"/>
          <p:cNvSpPr txBox="1"/>
          <p:nvPr/>
        </p:nvSpPr>
        <p:spPr>
          <a:xfrm>
            <a:off x="2394600" y="7695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Encoder Decoder 내부 구조 </a:t>
            </a:r>
            <a:endParaRPr sz="1800" b="1" u="sng"/>
          </a:p>
        </p:txBody>
      </p:sp>
      <p:sp>
        <p:nvSpPr>
          <p:cNvPr id="106" name="Google Shape;106;g23cd7919e14_0_29"/>
          <p:cNvSpPr txBox="1"/>
          <p:nvPr/>
        </p:nvSpPr>
        <p:spPr>
          <a:xfrm>
            <a:off x="6563750" y="1349000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x N</a:t>
            </a:r>
            <a:endParaRPr b="1"/>
          </a:p>
        </p:txBody>
      </p:sp>
      <p:sp>
        <p:nvSpPr>
          <p:cNvPr id="107" name="Google Shape;107;g23cd7919e14_0_29"/>
          <p:cNvSpPr txBox="1"/>
          <p:nvPr/>
        </p:nvSpPr>
        <p:spPr>
          <a:xfrm>
            <a:off x="2100400" y="1964625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x N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ad481fbc6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g23ad481fbc6_0_0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14" name="Google Shape;114;g23ad481fbc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2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0392728a_2_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g23d0392728a_2_5"/>
          <p:cNvSpPr txBox="1"/>
          <p:nvPr/>
        </p:nvSpPr>
        <p:spPr>
          <a:xfrm>
            <a:off x="0" y="4841225"/>
            <a:ext cx="503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https://colab.research.google.com/github/tensorflow/text/blob/master/docs/tutorials/transformer.ipynb?hl=ko</a:t>
            </a:r>
            <a:endParaRPr sz="800"/>
          </a:p>
        </p:txBody>
      </p:sp>
      <p:pic>
        <p:nvPicPr>
          <p:cNvPr id="121" name="Google Shape;121;g23d0392728a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675" y="438750"/>
            <a:ext cx="2688874" cy="42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3d0392728a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25" y="725100"/>
            <a:ext cx="2569188" cy="3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3d0392728a_2_5"/>
          <p:cNvSpPr txBox="1"/>
          <p:nvPr/>
        </p:nvSpPr>
        <p:spPr>
          <a:xfrm>
            <a:off x="2394600" y="257175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>
                <a:solidFill>
                  <a:srgbClr val="FF0000"/>
                </a:solidFill>
              </a:rPr>
              <a:t>Seq2Seq VS Transformer</a:t>
            </a:r>
            <a:endParaRPr sz="1800"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화면 슬라이드 쇼(16:9)</PresentationFormat>
  <Paragraphs>111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Helvetica Neue Light</vt:lpstr>
      <vt:lpstr>Arial</vt:lpstr>
      <vt:lpstr>Verdana</vt:lpstr>
      <vt:lpstr>Simple Light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Self-attention</vt:lpstr>
      <vt:lpstr>Self-attention</vt:lpstr>
      <vt:lpstr>Transformer</vt:lpstr>
      <vt:lpstr>Self-attention</vt:lpstr>
      <vt:lpstr>Self-attention</vt:lpstr>
      <vt:lpstr>Self-attention</vt:lpstr>
      <vt:lpstr>Self-attention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Transformer</vt:lpstr>
      <vt:lpstr>Transformer</vt:lpstr>
      <vt:lpstr>Transformer</vt:lpstr>
      <vt:lpstr>Transformer</vt:lpstr>
      <vt:lpstr>Transformer</vt:lpstr>
      <vt:lpstr>Transformer</vt:lpstr>
      <vt:lpstr>Transformer - Residual connections</vt:lpstr>
      <vt:lpstr>Transformer - Residual connections</vt:lpstr>
      <vt:lpstr>Transformer - Residual connections</vt:lpstr>
      <vt:lpstr>Transformer - Positional encoding</vt:lpstr>
      <vt:lpstr>Transformer - Positional encoding</vt:lpstr>
      <vt:lpstr>Transformer - Positional encoding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2025-02-21T06:43:50Z</dcterms:modified>
</cp:coreProperties>
</file>